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  <p:sldMasterId id="2147483683" r:id="rId2"/>
    <p:sldMasterId id="2147483684" r:id="rId3"/>
  </p:sldMasterIdLst>
  <p:notesMasterIdLst>
    <p:notesMasterId r:id="rId75"/>
  </p:notesMasterIdLst>
  <p:sldIdLst>
    <p:sldId id="256" r:id="rId4"/>
    <p:sldId id="474" r:id="rId5"/>
    <p:sldId id="541" r:id="rId6"/>
    <p:sldId id="348" r:id="rId7"/>
    <p:sldId id="402" r:id="rId8"/>
    <p:sldId id="403" r:id="rId9"/>
    <p:sldId id="548" r:id="rId10"/>
    <p:sldId id="404" r:id="rId11"/>
    <p:sldId id="549" r:id="rId12"/>
    <p:sldId id="477" r:id="rId13"/>
    <p:sldId id="478" r:id="rId14"/>
    <p:sldId id="480" r:id="rId15"/>
    <p:sldId id="481" r:id="rId16"/>
    <p:sldId id="482" r:id="rId17"/>
    <p:sldId id="483" r:id="rId18"/>
    <p:sldId id="484" r:id="rId19"/>
    <p:sldId id="485" r:id="rId20"/>
    <p:sldId id="384" r:id="rId21"/>
    <p:sldId id="390" r:id="rId22"/>
    <p:sldId id="391" r:id="rId23"/>
    <p:sldId id="392" r:id="rId24"/>
    <p:sldId id="406" r:id="rId25"/>
    <p:sldId id="407" r:id="rId26"/>
    <p:sldId id="408" r:id="rId27"/>
    <p:sldId id="409" r:id="rId28"/>
    <p:sldId id="410" r:id="rId29"/>
    <p:sldId id="411" r:id="rId30"/>
    <p:sldId id="393" r:id="rId31"/>
    <p:sldId id="423" r:id="rId32"/>
    <p:sldId id="424" r:id="rId33"/>
    <p:sldId id="425" r:id="rId34"/>
    <p:sldId id="426" r:id="rId35"/>
    <p:sldId id="432" r:id="rId36"/>
    <p:sldId id="433" r:id="rId37"/>
    <p:sldId id="550" r:id="rId38"/>
    <p:sldId id="551" r:id="rId39"/>
    <p:sldId id="552" r:id="rId40"/>
    <p:sldId id="448" r:id="rId41"/>
    <p:sldId id="443" r:id="rId42"/>
    <p:sldId id="557" r:id="rId43"/>
    <p:sldId id="558" r:id="rId44"/>
    <p:sldId id="559" r:id="rId45"/>
    <p:sldId id="560" r:id="rId46"/>
    <p:sldId id="561" r:id="rId47"/>
    <p:sldId id="553" r:id="rId48"/>
    <p:sldId id="562" r:id="rId49"/>
    <p:sldId id="563" r:id="rId50"/>
    <p:sldId id="564" r:id="rId51"/>
    <p:sldId id="565" r:id="rId52"/>
    <p:sldId id="566" r:id="rId53"/>
    <p:sldId id="554" r:id="rId54"/>
    <p:sldId id="567" r:id="rId55"/>
    <p:sldId id="568" r:id="rId56"/>
    <p:sldId id="569" r:id="rId57"/>
    <p:sldId id="570" r:id="rId58"/>
    <p:sldId id="571" r:id="rId59"/>
    <p:sldId id="572" r:id="rId60"/>
    <p:sldId id="555" r:id="rId61"/>
    <p:sldId id="573" r:id="rId62"/>
    <p:sldId id="574" r:id="rId63"/>
    <p:sldId id="575" r:id="rId64"/>
    <p:sldId id="576" r:id="rId65"/>
    <p:sldId id="556" r:id="rId66"/>
    <p:sldId id="577" r:id="rId67"/>
    <p:sldId id="580" r:id="rId68"/>
    <p:sldId id="579" r:id="rId69"/>
    <p:sldId id="578" r:id="rId70"/>
    <p:sldId id="581" r:id="rId71"/>
    <p:sldId id="582" r:id="rId72"/>
    <p:sldId id="583" r:id="rId73"/>
    <p:sldId id="325" r:id="rId74"/>
  </p:sldIdLst>
  <p:sldSz cx="9144000" cy="5143500" type="screen16x9"/>
  <p:notesSz cx="6858000" cy="9144000"/>
  <p:embeddedFontLst>
    <p:embeddedFont>
      <p:font typeface="Overpass" panose="020B0604020202020204" charset="0"/>
      <p:regular r:id="rId76"/>
      <p:bold r:id="rId77"/>
      <p:italic r:id="rId78"/>
      <p:boldItalic r:id="rId79"/>
    </p:embeddedFont>
    <p:embeddedFont>
      <p:font typeface="Proxima Nova" panose="020B0604020202020204" charset="0"/>
      <p:regular r:id="rId80"/>
      <p:bold r:id="rId81"/>
      <p:italic r:id="rId82"/>
      <p:boldItalic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F9FDC2CC-8E0C-4F1B-A786-F83C3298BEC7}">
          <p14:sldIdLst>
            <p14:sldId id="256"/>
            <p14:sldId id="474"/>
            <p14:sldId id="541"/>
            <p14:sldId id="348"/>
            <p14:sldId id="402"/>
            <p14:sldId id="403"/>
            <p14:sldId id="548"/>
            <p14:sldId id="404"/>
            <p14:sldId id="549"/>
            <p14:sldId id="477"/>
            <p14:sldId id="478"/>
            <p14:sldId id="480"/>
            <p14:sldId id="481"/>
            <p14:sldId id="482"/>
            <p14:sldId id="483"/>
            <p14:sldId id="484"/>
            <p14:sldId id="485"/>
            <p14:sldId id="384"/>
            <p14:sldId id="390"/>
            <p14:sldId id="391"/>
            <p14:sldId id="392"/>
            <p14:sldId id="406"/>
            <p14:sldId id="407"/>
            <p14:sldId id="408"/>
            <p14:sldId id="409"/>
            <p14:sldId id="410"/>
            <p14:sldId id="411"/>
            <p14:sldId id="393"/>
            <p14:sldId id="423"/>
            <p14:sldId id="424"/>
            <p14:sldId id="425"/>
            <p14:sldId id="426"/>
            <p14:sldId id="432"/>
            <p14:sldId id="433"/>
            <p14:sldId id="550"/>
            <p14:sldId id="551"/>
            <p14:sldId id="552"/>
            <p14:sldId id="448"/>
            <p14:sldId id="443"/>
            <p14:sldId id="557"/>
            <p14:sldId id="558"/>
            <p14:sldId id="559"/>
            <p14:sldId id="560"/>
            <p14:sldId id="561"/>
            <p14:sldId id="553"/>
            <p14:sldId id="562"/>
            <p14:sldId id="563"/>
            <p14:sldId id="564"/>
            <p14:sldId id="565"/>
            <p14:sldId id="566"/>
            <p14:sldId id="554"/>
            <p14:sldId id="567"/>
            <p14:sldId id="568"/>
            <p14:sldId id="569"/>
            <p14:sldId id="570"/>
            <p14:sldId id="571"/>
            <p14:sldId id="572"/>
            <p14:sldId id="555"/>
            <p14:sldId id="573"/>
            <p14:sldId id="574"/>
            <p14:sldId id="575"/>
            <p14:sldId id="576"/>
            <p14:sldId id="556"/>
            <p14:sldId id="577"/>
            <p14:sldId id="580"/>
            <p14:sldId id="579"/>
            <p14:sldId id="578"/>
            <p14:sldId id="581"/>
            <p14:sldId id="582"/>
            <p14:sldId id="583"/>
            <p14:sldId id="325"/>
          </p14:sldIdLst>
        </p14:section>
        <p14:section name="Untitled Section" id="{50FB6D4F-AA79-4CBC-AED8-521ACC0BC92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733" autoAdjust="0"/>
  </p:normalViewPr>
  <p:slideViewPr>
    <p:cSldViewPr snapToGrid="0" snapToObjects="1">
      <p:cViewPr varScale="1">
        <p:scale>
          <a:sx n="150" d="100"/>
          <a:sy n="150" d="100"/>
        </p:scale>
        <p:origin x="1764" y="11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font" Target="fonts/font1.fntdata"/><Relationship Id="rId84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font" Target="fonts/font4.fntdata"/><Relationship Id="rId87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font" Target="fonts/font7.fntdata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font" Target="fonts/font2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font" Target="fonts/font5.fntdata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702016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50" tIns="91450" rIns="91450" bIns="9145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800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930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8155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5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Shape 1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Shape 1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50" tIns="91450" rIns="91450" bIns="9145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3303087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7186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&lt;number&gt;</a:t>
            </a:r>
          </a:p>
        </p:txBody>
      </p:sp>
    </p:spTree>
    <p:extLst>
      <p:ext uri="{BB962C8B-B14F-4D97-AF65-F5344CB8AC3E}">
        <p14:creationId xmlns:p14="http://schemas.microsoft.com/office/powerpoint/2010/main" val="3832619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Orchestration – Configurations alone don’t define your environments.  You need to define how multiple configurations interact and ensure the disparate pieces can be managed as a whole.  Out of complexity and chaos, Ansible brings order</a:t>
            </a:r>
          </a:p>
          <a:p>
            <a:endParaRPr lang="en-US" dirty="0"/>
          </a:p>
          <a:p>
            <a:r>
              <a:rPr lang="en-US" dirty="0"/>
              <a:t>Config Management – centralized configuration file management and deployment is a common use case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App Deployment – when you manage your application deployment with Ansible and manage the deployment with Tower teams are able to manage the entire application lifecycle from development to production.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Provisioning – Your apps have to live somewhere.  If you’re booting and kickstarting bare-metal servers or VM’s, or creating instances from templates, Ansible and Ansible Tower help streamline the process.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Continuous Delivery – Creating a CI/CD pipeline requires buy-in from numerous teams.  You can’t do it without a simple automation platform that everyone in your organization can use.  Ansible Playbooks keep your applications properly deployed and managed throughout their entire lifecycle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Security – When you define your security policy in Ansible, scanning and remediation of site-wide security policy can be integrated into other automated process and instead of being an afterthought, it’ll be integral in everything that is deployed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126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&lt;number&gt;</a:t>
            </a:r>
          </a:p>
        </p:txBody>
      </p:sp>
    </p:spTree>
    <p:extLst>
      <p:ext uri="{BB962C8B-B14F-4D97-AF65-F5344CB8AC3E}">
        <p14:creationId xmlns:p14="http://schemas.microsoft.com/office/powerpoint/2010/main" val="698717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&lt;number&gt;</a:t>
            </a:r>
          </a:p>
        </p:txBody>
      </p:sp>
    </p:spTree>
    <p:extLst>
      <p:ext uri="{BB962C8B-B14F-4D97-AF65-F5344CB8AC3E}">
        <p14:creationId xmlns:p14="http://schemas.microsoft.com/office/powerpoint/2010/main" val="3832619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Primary method for Making Network Changes</a:t>
            </a:r>
          </a:p>
          <a:p>
            <a:endParaRPr lang="en-US" dirty="0"/>
          </a:p>
          <a:p>
            <a:r>
              <a:rPr lang="en-US" dirty="0"/>
              <a:t>It’s important to note that 71% of network vendors manage their products using Command Line Interfaces</a:t>
            </a:r>
          </a:p>
        </p:txBody>
      </p:sp>
    </p:spTree>
    <p:extLst>
      <p:ext uri="{BB962C8B-B14F-4D97-AF65-F5344CB8AC3E}">
        <p14:creationId xmlns:p14="http://schemas.microsoft.com/office/powerpoint/2010/main" val="2398889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With the creation of the cloud demand has skyrocketed for faster delivery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Business’s demand that network configuration become a consistent, repeatable automatable process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To meet this need, vendors are turning to Ansible to provide automation at the Network level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In fact, many of the top network vendors are contributing back upstream into the Ansible source code tree, providing new modules that can be used to manage their products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3606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7923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agenda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" name="Shape 58"/>
          <p:cNvSpPr txBox="1">
            <a:spLocks noGrp="1"/>
          </p:cNvSpPr>
          <p:nvPr>
            <p:ph type="subTitle" idx="1"/>
          </p:nvPr>
        </p:nvSpPr>
        <p:spPr>
          <a:xfrm>
            <a:off x="826650" y="1708181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ubTitle" idx="2"/>
          </p:nvPr>
        </p:nvSpPr>
        <p:spPr>
          <a:xfrm>
            <a:off x="826650" y="1999125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ubTitle" idx="3"/>
          </p:nvPr>
        </p:nvSpPr>
        <p:spPr>
          <a:xfrm>
            <a:off x="4630950" y="1708181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ubTitle" idx="4"/>
          </p:nvPr>
        </p:nvSpPr>
        <p:spPr>
          <a:xfrm>
            <a:off x="4630950" y="1999125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ubTitle" idx="5"/>
          </p:nvPr>
        </p:nvSpPr>
        <p:spPr>
          <a:xfrm>
            <a:off x="826650" y="2325375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ubTitle" idx="6"/>
          </p:nvPr>
        </p:nvSpPr>
        <p:spPr>
          <a:xfrm>
            <a:off x="826650" y="2616318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ubTitle" idx="7"/>
          </p:nvPr>
        </p:nvSpPr>
        <p:spPr>
          <a:xfrm>
            <a:off x="4630950" y="2325375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ubTitle" idx="8"/>
          </p:nvPr>
        </p:nvSpPr>
        <p:spPr>
          <a:xfrm>
            <a:off x="4630950" y="2616318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ubTitle" idx="9"/>
          </p:nvPr>
        </p:nvSpPr>
        <p:spPr>
          <a:xfrm>
            <a:off x="826650" y="2942568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ubTitle" idx="13"/>
          </p:nvPr>
        </p:nvSpPr>
        <p:spPr>
          <a:xfrm>
            <a:off x="826650" y="3233512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14"/>
          </p:nvPr>
        </p:nvSpPr>
        <p:spPr>
          <a:xfrm>
            <a:off x="4630950" y="2942568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ubTitle" idx="15"/>
          </p:nvPr>
        </p:nvSpPr>
        <p:spPr>
          <a:xfrm>
            <a:off x="4630950" y="3233512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ubTitle" idx="16"/>
          </p:nvPr>
        </p:nvSpPr>
        <p:spPr>
          <a:xfrm>
            <a:off x="826650" y="3559762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ubTitle" idx="17"/>
          </p:nvPr>
        </p:nvSpPr>
        <p:spPr>
          <a:xfrm>
            <a:off x="826650" y="3850706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ubTitle" idx="18"/>
          </p:nvPr>
        </p:nvSpPr>
        <p:spPr>
          <a:xfrm>
            <a:off x="4630950" y="3559762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ubTitle" idx="19"/>
          </p:nvPr>
        </p:nvSpPr>
        <p:spPr>
          <a:xfrm>
            <a:off x="4630950" y="3850706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ubTitle" idx="20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line 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826650" y="1704884"/>
            <a:ext cx="7490700" cy="1063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onl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826700" y="1241651"/>
            <a:ext cx="7490700" cy="3067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left, graphic righ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826700" y="1244925"/>
            <a:ext cx="3585000" cy="3211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phic left, text righ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4732350" y="1244925"/>
            <a:ext cx="3585000" cy="3201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, graphic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93" name="Shape 93"/>
          <p:cNvSpPr txBox="1">
            <a:spLocks noGrp="1"/>
          </p:cNvSpPr>
          <p:nvPr>
            <p:ph type="subTitle" idx="1"/>
          </p:nvPr>
        </p:nvSpPr>
        <p:spPr>
          <a:xfrm>
            <a:off x="4968475" y="2753153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2"/>
          </p:nvPr>
        </p:nvSpPr>
        <p:spPr>
          <a:xfrm>
            <a:off x="4968350" y="3138578"/>
            <a:ext cx="3348900" cy="1341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ubTitle" idx="3"/>
          </p:nvPr>
        </p:nvSpPr>
        <p:spPr>
          <a:xfrm>
            <a:off x="826650" y="2753153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4"/>
          </p:nvPr>
        </p:nvSpPr>
        <p:spPr>
          <a:xfrm>
            <a:off x="826525" y="3138578"/>
            <a:ext cx="3348900" cy="1341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ubTitle" idx="5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, 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01" name="Shape 101"/>
          <p:cNvSpPr txBox="1">
            <a:spLocks noGrp="1"/>
          </p:cNvSpPr>
          <p:nvPr>
            <p:ph type="subTitle" idx="1"/>
          </p:nvPr>
        </p:nvSpPr>
        <p:spPr>
          <a:xfrm>
            <a:off x="4968475" y="1867646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2"/>
          </p:nvPr>
        </p:nvSpPr>
        <p:spPr>
          <a:xfrm>
            <a:off x="4968350" y="2367376"/>
            <a:ext cx="3348900" cy="207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ubTitle" idx="3"/>
          </p:nvPr>
        </p:nvSpPr>
        <p:spPr>
          <a:xfrm>
            <a:off x="826650" y="1867646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4"/>
          </p:nvPr>
        </p:nvSpPr>
        <p:spPr>
          <a:xfrm>
            <a:off x="826525" y="2367376"/>
            <a:ext cx="3348900" cy="207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ubTitle" idx="5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lumns, graphic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09" name="Shape 109"/>
          <p:cNvSpPr txBox="1">
            <a:spLocks noGrp="1"/>
          </p:cNvSpPr>
          <p:nvPr>
            <p:ph type="subTitle" idx="1"/>
          </p:nvPr>
        </p:nvSpPr>
        <p:spPr>
          <a:xfrm>
            <a:off x="826650" y="2644931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2"/>
          </p:nvPr>
        </p:nvSpPr>
        <p:spPr>
          <a:xfrm>
            <a:off x="826650" y="3110231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ubTitle" idx="3"/>
          </p:nvPr>
        </p:nvSpPr>
        <p:spPr>
          <a:xfrm>
            <a:off x="3467637" y="2644931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4"/>
          </p:nvPr>
        </p:nvSpPr>
        <p:spPr>
          <a:xfrm>
            <a:off x="3467637" y="3110231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subTitle" idx="5"/>
          </p:nvPr>
        </p:nvSpPr>
        <p:spPr>
          <a:xfrm>
            <a:off x="6108737" y="2644931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6"/>
          </p:nvPr>
        </p:nvSpPr>
        <p:spPr>
          <a:xfrm>
            <a:off x="6108737" y="3110231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ubTitle" idx="7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lumns, 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19" name="Shape 119"/>
          <p:cNvSpPr txBox="1">
            <a:spLocks noGrp="1"/>
          </p:cNvSpPr>
          <p:nvPr>
            <p:ph type="subTitle" idx="1"/>
          </p:nvPr>
        </p:nvSpPr>
        <p:spPr>
          <a:xfrm>
            <a:off x="826650" y="1809825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2"/>
          </p:nvPr>
        </p:nvSpPr>
        <p:spPr>
          <a:xfrm>
            <a:off x="826650" y="2332275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3"/>
          </p:nvPr>
        </p:nvSpPr>
        <p:spPr>
          <a:xfrm>
            <a:off x="3467637" y="1809825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4"/>
          </p:nvPr>
        </p:nvSpPr>
        <p:spPr>
          <a:xfrm>
            <a:off x="3467637" y="2332275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subTitle" idx="5"/>
          </p:nvPr>
        </p:nvSpPr>
        <p:spPr>
          <a:xfrm>
            <a:off x="6108737" y="1809825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6"/>
          </p:nvPr>
        </p:nvSpPr>
        <p:spPr>
          <a:xfrm>
            <a:off x="6108737" y="2332275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ubTitle" idx="7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top, graphic bottom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826650" y="1554318"/>
            <a:ext cx="7490700" cy="393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phic top, text bottom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826650" y="3909498"/>
            <a:ext cx="7490700" cy="39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top, logos bot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826650" y="1512056"/>
            <a:ext cx="7490700" cy="879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ogos top, text bot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826650" y="3738062"/>
            <a:ext cx="7490700" cy="715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left, logos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826700" y="1625925"/>
            <a:ext cx="3585000" cy="2530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ogos left, text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4732350" y="1625925"/>
            <a:ext cx="3585000" cy="2536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ofile left, text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4934725" y="2048925"/>
            <a:ext cx="3382500" cy="195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subTitle" idx="2"/>
          </p:nvPr>
        </p:nvSpPr>
        <p:spPr>
          <a:xfrm>
            <a:off x="4943325" y="1834500"/>
            <a:ext cx="3382500" cy="328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b="1"/>
            </a:lvl1pPr>
            <a:lvl2pPr lvl="1" rtl="0">
              <a:spcBef>
                <a:spcPts val="0"/>
              </a:spcBef>
              <a:buNone/>
              <a:defRPr b="1"/>
            </a:lvl2pPr>
            <a:lvl3pPr lvl="2" rtl="0">
              <a:spcBef>
                <a:spcPts val="0"/>
              </a:spcBef>
              <a:buNone/>
              <a:defRPr b="1"/>
            </a:lvl3pPr>
            <a:lvl4pPr lvl="3" rtl="0">
              <a:spcBef>
                <a:spcPts val="0"/>
              </a:spcBef>
              <a:buNone/>
              <a:defRPr b="1"/>
            </a:lvl4pPr>
            <a:lvl5pPr lvl="4" rtl="0">
              <a:spcBef>
                <a:spcPts val="0"/>
              </a:spcBef>
              <a:buNone/>
              <a:defRPr b="1"/>
            </a:lvl5pPr>
            <a:lvl6pPr lvl="5" rtl="0">
              <a:spcBef>
                <a:spcPts val="0"/>
              </a:spcBef>
              <a:buNone/>
              <a:defRPr b="1"/>
            </a:lvl6pPr>
            <a:lvl7pPr lvl="6" rtl="0">
              <a:spcBef>
                <a:spcPts val="0"/>
              </a:spcBef>
              <a:buNone/>
              <a:defRPr b="1"/>
            </a:lvl7pPr>
            <a:lvl8pPr lvl="7" rtl="0">
              <a:spcBef>
                <a:spcPts val="0"/>
              </a:spcBef>
              <a:buNone/>
              <a:defRPr b="1"/>
            </a:lvl8pPr>
            <a:lvl9pPr lvl="8" rtl="0"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subTitle" idx="3"/>
          </p:nvPr>
        </p:nvSpPr>
        <p:spPr>
          <a:xfrm>
            <a:off x="826650" y="2625314"/>
            <a:ext cx="3112800" cy="132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b="1"/>
            </a:lvl1pPr>
            <a:lvl2pPr lvl="1" rtl="0">
              <a:spcBef>
                <a:spcPts val="0"/>
              </a:spcBef>
              <a:buNone/>
              <a:defRPr b="1"/>
            </a:lvl2pPr>
            <a:lvl3pPr lvl="2" rtl="0">
              <a:spcBef>
                <a:spcPts val="0"/>
              </a:spcBef>
              <a:buNone/>
              <a:defRPr b="1"/>
            </a:lvl3pPr>
            <a:lvl4pPr lvl="3" rtl="0">
              <a:spcBef>
                <a:spcPts val="0"/>
              </a:spcBef>
              <a:buNone/>
              <a:defRPr b="1"/>
            </a:lvl4pPr>
            <a:lvl5pPr lvl="4" rtl="0">
              <a:spcBef>
                <a:spcPts val="0"/>
              </a:spcBef>
              <a:buNone/>
              <a:defRPr b="1"/>
            </a:lvl5pPr>
            <a:lvl6pPr lvl="5" rtl="0">
              <a:spcBef>
                <a:spcPts val="0"/>
              </a:spcBef>
              <a:buNone/>
              <a:defRPr b="1"/>
            </a:lvl6pPr>
            <a:lvl7pPr lvl="6" rtl="0">
              <a:spcBef>
                <a:spcPts val="0"/>
              </a:spcBef>
              <a:buNone/>
              <a:defRPr b="1"/>
            </a:lvl7pPr>
            <a:lvl8pPr lvl="7" rtl="0">
              <a:spcBef>
                <a:spcPts val="0"/>
              </a:spcBef>
              <a:buNone/>
              <a:defRPr b="1"/>
            </a:lvl8pPr>
            <a:lvl9pPr lvl="8" rtl="0"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subTitle" idx="4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1786275" y="1895025"/>
            <a:ext cx="5938800" cy="121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4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206" name="Shape 206" descr="social_google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550" y="3260550"/>
            <a:ext cx="317418" cy="31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 descr="social_linkedin-0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1550" y="3728718"/>
            <a:ext cx="317418" cy="31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 descr="social_youtube-0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1550" y="4196887"/>
            <a:ext cx="317418" cy="31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 descr="social_facebook-01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2125" y="3260550"/>
            <a:ext cx="317418" cy="31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 descr="social_twitter-01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2125" y="3728718"/>
            <a:ext cx="317418" cy="31741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>
            <a:spLocks noGrp="1"/>
          </p:cNvSpPr>
          <p:nvPr>
            <p:ph type="subTitle" idx="1"/>
          </p:nvPr>
        </p:nvSpPr>
        <p:spPr>
          <a:xfrm>
            <a:off x="2276725" y="3264787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subTitle" idx="2"/>
          </p:nvPr>
        </p:nvSpPr>
        <p:spPr>
          <a:xfrm>
            <a:off x="2276725" y="3732403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3" name="Shape 213"/>
          <p:cNvSpPr txBox="1">
            <a:spLocks noGrp="1"/>
          </p:cNvSpPr>
          <p:nvPr>
            <p:ph type="subTitle" idx="3"/>
          </p:nvPr>
        </p:nvSpPr>
        <p:spPr>
          <a:xfrm>
            <a:off x="2276725" y="4196878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4" name="Shape 214"/>
          <p:cNvSpPr txBox="1">
            <a:spLocks noGrp="1"/>
          </p:cNvSpPr>
          <p:nvPr>
            <p:ph type="subTitle" idx="4"/>
          </p:nvPr>
        </p:nvSpPr>
        <p:spPr>
          <a:xfrm>
            <a:off x="5069150" y="3264787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5" name="Shape 215"/>
          <p:cNvSpPr txBox="1">
            <a:spLocks noGrp="1"/>
          </p:cNvSpPr>
          <p:nvPr>
            <p:ph type="subTitle" idx="5"/>
          </p:nvPr>
        </p:nvSpPr>
        <p:spPr>
          <a:xfrm>
            <a:off x="5069150" y="3732403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08142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45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792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4370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r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ruc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6" name="Shape 176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826650" y="1360218"/>
            <a:ext cx="7490700" cy="306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480"/>
              </a:spcBef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15000"/>
              </a:lnSpc>
              <a:spcBef>
                <a:spcPts val="480"/>
              </a:spcBef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800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/>
          <p:nvPr/>
        </p:nvSpPr>
        <p:spPr>
          <a:xfrm>
            <a:off x="3361500" y="4733950"/>
            <a:ext cx="2421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GENERAL DISTRIBUTION</a:t>
            </a:r>
          </a:p>
        </p:txBody>
      </p:sp>
      <p:pic>
        <p:nvPicPr>
          <p:cNvPr id="7" name="Google Shape;106;p10">
            <a:extLst>
              <a:ext uri="{FF2B5EF4-FFF2-40B4-BE49-F238E27FC236}">
                <a16:creationId xmlns:a16="http://schemas.microsoft.com/office/drawing/2014/main" id="{A7AD0881-5F63-419F-8DBD-1FE18A693090}"/>
              </a:ext>
            </a:extLst>
          </p:cNvPr>
          <p:cNvPicPr preferRelativeResize="0"/>
          <p:nvPr userDrawn="1"/>
        </p:nvPicPr>
        <p:blipFill rotWithShape="1">
          <a:blip r:embed="rId23">
            <a:alphaModFix/>
          </a:blip>
          <a:srcRect t="327" b="317"/>
          <a:stretch/>
        </p:blipFill>
        <p:spPr>
          <a:xfrm>
            <a:off x="8096676" y="4800404"/>
            <a:ext cx="975850" cy="22812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700" r:id="rId17"/>
    <p:sldLayoutId id="2147483701" r:id="rId18"/>
    <p:sldLayoutId id="2147483703" r:id="rId19"/>
    <p:sldLayoutId id="2147483704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06;p10">
            <a:extLst>
              <a:ext uri="{FF2B5EF4-FFF2-40B4-BE49-F238E27FC236}">
                <a16:creationId xmlns:a16="http://schemas.microsoft.com/office/drawing/2014/main" id="{566640F7-93B4-43C3-97D0-833DD6855593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 t="327" b="317"/>
          <a:stretch/>
        </p:blipFill>
        <p:spPr>
          <a:xfrm>
            <a:off x="1342000" y="1645853"/>
            <a:ext cx="1414848" cy="47052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8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8.e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8.emf"/><Relationship Id="rId4" Type="http://schemas.openxmlformats.org/officeDocument/2006/relationships/image" Target="../media/image22.emf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s://facebook.com/ansibleautomation" TargetMode="External"/><Relationship Id="rId3" Type="http://schemas.openxmlformats.org/officeDocument/2006/relationships/hyperlink" Target="https://www.ansible.com/product/tower/trial" TargetMode="External"/><Relationship Id="rId7" Type="http://schemas.openxmlformats.org/officeDocument/2006/relationships/hyperlink" Target="https://twitter.com/ansible" TargetMode="External"/><Relationship Id="rId2" Type="http://schemas.openxmlformats.org/officeDocument/2006/relationships/hyperlink" Target="http://ansible.com/getstarted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ansible.com/community" TargetMode="External"/><Relationship Id="rId5" Type="http://schemas.openxmlformats.org/officeDocument/2006/relationships/hyperlink" Target="https://www.redhat.com/en/services/training/all-courses-exams" TargetMode="External"/><Relationship Id="rId4" Type="http://schemas.openxmlformats.org/officeDocument/2006/relationships/hyperlink" Target="https://www.ansible.com/workshops" TargetMode="Externa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1821825" y="2062455"/>
            <a:ext cx="5943600" cy="685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dirty="0"/>
              <a:t>Ansible Automation Platform</a:t>
            </a:r>
            <a:endParaRPr lang="en" dirty="0"/>
          </a:p>
        </p:txBody>
      </p:sp>
      <p:sp>
        <p:nvSpPr>
          <p:cNvPr id="231" name="Shape 231"/>
          <p:cNvSpPr txBox="1">
            <a:spLocks noGrp="1"/>
          </p:cNvSpPr>
          <p:nvPr>
            <p:ph type="subTitle" idx="2"/>
          </p:nvPr>
        </p:nvSpPr>
        <p:spPr>
          <a:xfrm>
            <a:off x="1821825" y="2783598"/>
            <a:ext cx="4572000" cy="156255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Jim Garrett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Principal Solution Architect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jgarrett@redhat.com</a:t>
            </a:r>
          </a:p>
          <a:p>
            <a:pPr lvl="0" rtl="0">
              <a:spcBef>
                <a:spcPts val="0"/>
              </a:spcBef>
              <a:buNone/>
            </a:pPr>
            <a:endParaRPr lang="en-US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6F5C6B-2E1D-480E-86A8-A84B25AC7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2637"/>
            <a:ext cx="9144000" cy="478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814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269966" y="26484"/>
            <a:ext cx="8604067" cy="632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Automatic considerations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269966" y="646160"/>
            <a:ext cx="8691154" cy="36934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Compute is no longer the slowest link in the chain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Businesses demand that networks deliver at the speed of cloud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Automation of repeatable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Bridge silos</a:t>
            </a:r>
          </a:p>
        </p:txBody>
      </p:sp>
    </p:spTree>
    <p:extLst>
      <p:ext uri="{BB962C8B-B14F-4D97-AF65-F5344CB8AC3E}">
        <p14:creationId xmlns:p14="http://schemas.microsoft.com/office/powerpoint/2010/main" val="142024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269966" y="26484"/>
            <a:ext cx="8604067" cy="632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Common Use Cases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269966" y="646160"/>
            <a:ext cx="8691154" cy="36934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000" b="1" i="1" dirty="0"/>
              <a:t>Anything an operator can do manually, Ansible can automate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Backup and restore device configurations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Upgrade network device 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Ensure Configuration Compliance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Apply patches to address CVE (</a:t>
            </a:r>
            <a:r>
              <a:rPr lang="en-US" sz="2400" i="1" dirty="0"/>
              <a:t>Common Vulnerabilities and Exposures</a:t>
            </a:r>
            <a:r>
              <a:rPr lang="en-US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Generate dynamic documentation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4427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20623D-0A1C-46E7-B89C-81E35E8D2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25"/>
            <a:ext cx="9144000" cy="471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56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46232E-7D54-4C39-9EE6-A2E3F705E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14"/>
            <a:ext cx="9144000" cy="472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4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50D156-21A3-49FA-BB96-D8DF00732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32"/>
            <a:ext cx="9144000" cy="474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05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4BF704-95D6-4A2B-ADBF-4246C6728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01"/>
            <a:ext cx="9144000" cy="473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80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A87B7F-31A3-4BBC-A804-61AC5BEC1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5"/>
            <a:ext cx="9144000" cy="473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46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512466"/>
          </a:xfrm>
          <a:prstGeom prst="rect">
            <a:avLst/>
          </a:prstGeom>
        </p:spPr>
        <p:txBody>
          <a:bodyPr anchor="b">
            <a:normAutofit fontScale="90000"/>
          </a:bodyPr>
          <a:lstStyle/>
          <a:p>
            <a:pPr algn="l">
              <a:defRPr/>
            </a:pP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20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 Works – Simplicity – Command Line</a:t>
            </a:r>
          </a:p>
        </p:txBody>
      </p:sp>
      <p:pic>
        <p:nvPicPr>
          <p:cNvPr id="49" name="Shape 485"/>
          <p:cNvPicPr preferRelativeResize="0"/>
          <p:nvPr/>
        </p:nvPicPr>
        <p:blipFill rotWithShape="1">
          <a:blip r:embed="rId2">
            <a:alphaModFix/>
          </a:blip>
          <a:srcRect t="5970"/>
          <a:stretch/>
        </p:blipFill>
        <p:spPr>
          <a:xfrm>
            <a:off x="170822" y="608967"/>
            <a:ext cx="8802356" cy="400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CEB77D-F168-4659-891F-32F9F499EE54}"/>
              </a:ext>
            </a:extLst>
          </p:cNvPr>
          <p:cNvSpPr txBox="1"/>
          <p:nvPr/>
        </p:nvSpPr>
        <p:spPr>
          <a:xfrm>
            <a:off x="2762851" y="3978502"/>
            <a:ext cx="3618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 ansible all -m ping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11463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-23149"/>
            <a:ext cx="5829300" cy="532435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defRPr/>
            </a:pP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20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 Works – Simplicity - playbook</a:t>
            </a:r>
          </a:p>
        </p:txBody>
      </p:sp>
      <p:pic>
        <p:nvPicPr>
          <p:cNvPr id="4" name="Shape 494"/>
          <p:cNvPicPr preferRelativeResize="0"/>
          <p:nvPr/>
        </p:nvPicPr>
        <p:blipFill rotWithShape="1">
          <a:blip r:embed="rId3">
            <a:alphaModFix/>
          </a:blip>
          <a:srcRect t="8981" b="9365"/>
          <a:stretch/>
        </p:blipFill>
        <p:spPr>
          <a:xfrm>
            <a:off x="0" y="449663"/>
            <a:ext cx="9144000" cy="377029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278F63-AFA3-43E6-A59B-20A54A8802C7}"/>
              </a:ext>
            </a:extLst>
          </p:cNvPr>
          <p:cNvSpPr txBox="1"/>
          <p:nvPr/>
        </p:nvSpPr>
        <p:spPr>
          <a:xfrm>
            <a:off x="818495" y="4219955"/>
            <a:ext cx="7157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 ansible-playbook </a:t>
            </a:r>
            <a:r>
              <a:rPr lang="en-US" sz="2800" b="1" dirty="0" err="1"/>
              <a:t>simple_playbook.yml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70460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1207649" y="26484"/>
            <a:ext cx="6516853" cy="632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What You Will Learn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269966" y="646160"/>
            <a:ext cx="8691154" cy="28907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Overview of public cloud provisioning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Converting shell commands into Ansible commands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Retrieving information from hosts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Deploying applications at scale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Self-service IT via surveys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Overview of System Roles for Red Hat Enterprise Linux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Overview of Red Hat Insights integration</a:t>
            </a:r>
          </a:p>
        </p:txBody>
      </p:sp>
    </p:spTree>
    <p:extLst>
      <p:ext uri="{BB962C8B-B14F-4D97-AF65-F5344CB8AC3E}">
        <p14:creationId xmlns:p14="http://schemas.microsoft.com/office/powerpoint/2010/main" val="259107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20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 Works – Inventory file example</a:t>
            </a:r>
          </a:p>
        </p:txBody>
      </p:sp>
      <p:sp>
        <p:nvSpPr>
          <p:cNvPr id="5" name="Shape 503"/>
          <p:cNvSpPr txBox="1">
            <a:spLocks/>
          </p:cNvSpPr>
          <p:nvPr/>
        </p:nvSpPr>
        <p:spPr>
          <a:xfrm>
            <a:off x="1371600" y="1371601"/>
            <a:ext cx="5943600" cy="3257550"/>
          </a:xfrm>
          <a:prstGeom prst="rect">
            <a:avLst/>
          </a:prstGeom>
          <a:noFill/>
          <a:ln>
            <a:noFill/>
          </a:ln>
        </p:spPr>
        <p:txBody>
          <a:bodyPr lIns="114038" tIns="114038" rIns="114038" bIns="114038" anchor="t" anchorCtr="0">
            <a:noAutofit/>
          </a:bodyPr>
          <a:lstStyle>
            <a:lvl1pPr marL="342891" indent="-342891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32" indent="-285744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2971" indent="-228594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160" indent="-228594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349" indent="-228594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None/>
            </a:pPr>
            <a:r>
              <a:rPr lang="en" sz="2000" b="1" dirty="0">
                <a:solidFill>
                  <a:srgbClr val="404040"/>
                </a:solidFill>
              </a:rPr>
              <a:t>[web]</a:t>
            </a:r>
            <a:br>
              <a:rPr lang="en" sz="2000" b="1" dirty="0">
                <a:solidFill>
                  <a:srgbClr val="404040"/>
                </a:solidFill>
              </a:rPr>
            </a:br>
            <a:r>
              <a:rPr lang="en-US" sz="2000" b="1" dirty="0">
                <a:solidFill>
                  <a:srgbClr val="404040"/>
                </a:solidFill>
              </a:rPr>
              <a:t>r2d2</a:t>
            </a:r>
            <a:r>
              <a:rPr lang="en" sz="2000" b="1" dirty="0">
                <a:solidFill>
                  <a:srgbClr val="404040"/>
                </a:solidFill>
              </a:rPr>
              <a:t>.example.com</a:t>
            </a:r>
            <a:br>
              <a:rPr lang="en" sz="2000" b="1" dirty="0">
                <a:solidFill>
                  <a:srgbClr val="404040"/>
                </a:solidFill>
              </a:rPr>
            </a:br>
            <a:r>
              <a:rPr lang="en-US" sz="2000" b="1" dirty="0">
                <a:solidFill>
                  <a:srgbClr val="404040"/>
                </a:solidFill>
              </a:rPr>
              <a:t>c3po</a:t>
            </a:r>
            <a:r>
              <a:rPr lang="en" sz="2000" b="1" dirty="0">
                <a:solidFill>
                  <a:srgbClr val="404040"/>
                </a:solidFill>
              </a:rPr>
              <a:t>.example.com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None/>
            </a:pPr>
            <a:br>
              <a:rPr lang="en" sz="2000" b="1" dirty="0">
                <a:solidFill>
                  <a:srgbClr val="404040"/>
                </a:solidFill>
              </a:rPr>
            </a:br>
            <a:r>
              <a:rPr lang="en" sz="2000" b="1" dirty="0">
                <a:solidFill>
                  <a:srgbClr val="404040"/>
                </a:solidFill>
              </a:rPr>
              <a:t>[dbservers]</a:t>
            </a:r>
            <a:br>
              <a:rPr lang="en" sz="2000" b="1" dirty="0">
                <a:solidFill>
                  <a:srgbClr val="404040"/>
                </a:solidFill>
              </a:rPr>
            </a:br>
            <a:r>
              <a:rPr lang="en" sz="2000" b="1" dirty="0">
                <a:solidFill>
                  <a:srgbClr val="404040"/>
                </a:solidFill>
              </a:rPr>
              <a:t>mysql.example.com</a:t>
            </a:r>
            <a:br>
              <a:rPr lang="en" sz="2000" b="1" dirty="0">
                <a:solidFill>
                  <a:srgbClr val="404040"/>
                </a:solidFill>
              </a:rPr>
            </a:br>
            <a:r>
              <a:rPr lang="en" sz="2000" b="1" dirty="0">
                <a:solidFill>
                  <a:srgbClr val="404040"/>
                </a:solidFill>
              </a:rPr>
              <a:t>postgre.example.com</a:t>
            </a:r>
          </a:p>
        </p:txBody>
      </p:sp>
      <p:pic>
        <p:nvPicPr>
          <p:cNvPr id="4" name="Shape 5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94075" y="1389889"/>
            <a:ext cx="3213783" cy="21970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8502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27780"/>
            <a:ext cx="5829300" cy="594519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20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 Works – Playbook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547132" y="615949"/>
            <a:ext cx="6049736" cy="4133851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7695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0FD18899-9407-4D49-83A8-37DCC3F6F9A7}"/>
              </a:ext>
            </a:extLst>
          </p:cNvPr>
          <p:cNvSpPr txBox="1">
            <a:spLocks/>
          </p:cNvSpPr>
          <p:nvPr/>
        </p:nvSpPr>
        <p:spPr>
          <a:xfrm>
            <a:off x="1657350" y="27780"/>
            <a:ext cx="5829300" cy="5945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l">
              <a:defRPr/>
            </a:pP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20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 Works – Playbook</a:t>
            </a:r>
          </a:p>
        </p:txBody>
      </p:sp>
      <p:sp>
        <p:nvSpPr>
          <p:cNvPr id="9" name="Shape 510">
            <a:extLst>
              <a:ext uri="{FF2B5EF4-FFF2-40B4-BE49-F238E27FC236}">
                <a16:creationId xmlns:a16="http://schemas.microsoft.com/office/drawing/2014/main" id="{6C348D2B-FDE7-4791-BC4E-784276C7ACA9}"/>
              </a:ext>
            </a:extLst>
          </p:cNvPr>
          <p:cNvSpPr txBox="1"/>
          <p:nvPr/>
        </p:nvSpPr>
        <p:spPr>
          <a:xfrm>
            <a:off x="1547132" y="615949"/>
            <a:ext cx="6049736" cy="4133851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</a:t>
            </a:r>
            <a:r>
              <a:rPr lang="en" sz="20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web</a:t>
            </a:r>
            <a:endParaRPr lang="en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</p:spTree>
    <p:extLst>
      <p:ext uri="{BB962C8B-B14F-4D97-AF65-F5344CB8AC3E}">
        <p14:creationId xmlns:p14="http://schemas.microsoft.com/office/powerpoint/2010/main" val="3417075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512" descr="5067471752_1fa8a4ab1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7ED5E3EE-AFEE-4C63-A007-CEDE4359A3E7}"/>
              </a:ext>
            </a:extLst>
          </p:cNvPr>
          <p:cNvSpPr txBox="1">
            <a:spLocks/>
          </p:cNvSpPr>
          <p:nvPr/>
        </p:nvSpPr>
        <p:spPr>
          <a:xfrm>
            <a:off x="1657350" y="27780"/>
            <a:ext cx="5829300" cy="5945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l">
              <a:defRPr/>
            </a:pP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20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 Works – Playbook</a:t>
            </a:r>
          </a:p>
        </p:txBody>
      </p:sp>
      <p:sp>
        <p:nvSpPr>
          <p:cNvPr id="9" name="Shape 510">
            <a:extLst>
              <a:ext uri="{FF2B5EF4-FFF2-40B4-BE49-F238E27FC236}">
                <a16:creationId xmlns:a16="http://schemas.microsoft.com/office/drawing/2014/main" id="{5C90719C-2CAB-44BF-9696-E54C3C52BA06}"/>
              </a:ext>
            </a:extLst>
          </p:cNvPr>
          <p:cNvSpPr txBox="1"/>
          <p:nvPr/>
        </p:nvSpPr>
        <p:spPr>
          <a:xfrm>
            <a:off x="1547132" y="615949"/>
            <a:ext cx="6049736" cy="4133851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20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20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  <a:endParaRPr lang="en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</p:spTree>
    <p:extLst>
      <p:ext uri="{BB962C8B-B14F-4D97-AF65-F5344CB8AC3E}">
        <p14:creationId xmlns:p14="http://schemas.microsoft.com/office/powerpoint/2010/main" val="2008186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D11209C7-0D62-430A-9A17-E9A3660445CA}"/>
              </a:ext>
            </a:extLst>
          </p:cNvPr>
          <p:cNvSpPr txBox="1">
            <a:spLocks/>
          </p:cNvSpPr>
          <p:nvPr/>
        </p:nvSpPr>
        <p:spPr>
          <a:xfrm>
            <a:off x="1657350" y="27780"/>
            <a:ext cx="5829300" cy="5945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l">
              <a:defRPr/>
            </a:pP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20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 Works – Playbook</a:t>
            </a:r>
          </a:p>
        </p:txBody>
      </p:sp>
      <p:sp>
        <p:nvSpPr>
          <p:cNvPr id="9" name="Shape 510">
            <a:extLst>
              <a:ext uri="{FF2B5EF4-FFF2-40B4-BE49-F238E27FC236}">
                <a16:creationId xmlns:a16="http://schemas.microsoft.com/office/drawing/2014/main" id="{EC4B5020-7A99-48F0-BB01-1DC520015F86}"/>
              </a:ext>
            </a:extLst>
          </p:cNvPr>
          <p:cNvSpPr txBox="1"/>
          <p:nvPr/>
        </p:nvSpPr>
        <p:spPr>
          <a:xfrm>
            <a:off x="1547132" y="615949"/>
            <a:ext cx="6049736" cy="4133851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</a:t>
            </a:r>
            <a:r>
              <a:rPr lang="en" sz="20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root</a:t>
            </a:r>
            <a:endParaRPr lang="en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</p:spTree>
    <p:extLst>
      <p:ext uri="{BB962C8B-B14F-4D97-AF65-F5344CB8AC3E}">
        <p14:creationId xmlns:p14="http://schemas.microsoft.com/office/powerpoint/2010/main" val="731601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5E5CD65A-A201-428E-BCBF-B7A87BC16EB4}"/>
              </a:ext>
            </a:extLst>
          </p:cNvPr>
          <p:cNvSpPr txBox="1">
            <a:spLocks/>
          </p:cNvSpPr>
          <p:nvPr/>
        </p:nvSpPr>
        <p:spPr>
          <a:xfrm>
            <a:off x="1657350" y="27780"/>
            <a:ext cx="5829300" cy="5945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l">
              <a:defRPr/>
            </a:pP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20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 Works – Playbook</a:t>
            </a:r>
          </a:p>
        </p:txBody>
      </p:sp>
      <p:sp>
        <p:nvSpPr>
          <p:cNvPr id="9" name="Shape 510">
            <a:extLst>
              <a:ext uri="{FF2B5EF4-FFF2-40B4-BE49-F238E27FC236}">
                <a16:creationId xmlns:a16="http://schemas.microsoft.com/office/drawing/2014/main" id="{95063571-9585-4A87-B060-F2353CAEA703}"/>
              </a:ext>
            </a:extLst>
          </p:cNvPr>
          <p:cNvSpPr txBox="1"/>
          <p:nvPr/>
        </p:nvSpPr>
        <p:spPr>
          <a:xfrm>
            <a:off x="1547132" y="615949"/>
            <a:ext cx="6049736" cy="4133851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</a:t>
            </a:r>
            <a:r>
              <a:rPr lang="en" sz="20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install httpd</a:t>
            </a:r>
            <a:endParaRPr lang="en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</p:spTree>
    <p:extLst>
      <p:ext uri="{BB962C8B-B14F-4D97-AF65-F5344CB8AC3E}">
        <p14:creationId xmlns:p14="http://schemas.microsoft.com/office/powerpoint/2010/main" val="3750502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62809491-656D-4416-88EC-F8594480AB54}"/>
              </a:ext>
            </a:extLst>
          </p:cNvPr>
          <p:cNvSpPr txBox="1">
            <a:spLocks/>
          </p:cNvSpPr>
          <p:nvPr/>
        </p:nvSpPr>
        <p:spPr>
          <a:xfrm>
            <a:off x="1657350" y="27780"/>
            <a:ext cx="5829300" cy="5945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l">
              <a:defRPr/>
            </a:pP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20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 Works – Playbook</a:t>
            </a:r>
          </a:p>
        </p:txBody>
      </p:sp>
      <p:sp>
        <p:nvSpPr>
          <p:cNvPr id="9" name="Shape 510">
            <a:extLst>
              <a:ext uri="{FF2B5EF4-FFF2-40B4-BE49-F238E27FC236}">
                <a16:creationId xmlns:a16="http://schemas.microsoft.com/office/drawing/2014/main" id="{94D3CA26-C689-417A-B843-6AC029B753FF}"/>
              </a:ext>
            </a:extLst>
          </p:cNvPr>
          <p:cNvSpPr txBox="1"/>
          <p:nvPr/>
        </p:nvSpPr>
        <p:spPr>
          <a:xfrm>
            <a:off x="1547132" y="615949"/>
            <a:ext cx="6049736" cy="4133851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</a:t>
            </a:r>
            <a:r>
              <a:rPr lang="en" sz="20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write the apache config file</a:t>
            </a: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</p:spTree>
    <p:extLst>
      <p:ext uri="{BB962C8B-B14F-4D97-AF65-F5344CB8AC3E}">
        <p14:creationId xmlns:p14="http://schemas.microsoft.com/office/powerpoint/2010/main" val="3839431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C1345E2-4CEC-42BE-B335-DB8B18C849FD}"/>
              </a:ext>
            </a:extLst>
          </p:cNvPr>
          <p:cNvSpPr txBox="1">
            <a:spLocks/>
          </p:cNvSpPr>
          <p:nvPr/>
        </p:nvSpPr>
        <p:spPr>
          <a:xfrm>
            <a:off x="1657350" y="27780"/>
            <a:ext cx="5829300" cy="5945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l">
              <a:defRPr/>
            </a:pP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20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 Works – Playbook</a:t>
            </a:r>
          </a:p>
        </p:txBody>
      </p:sp>
      <p:sp>
        <p:nvSpPr>
          <p:cNvPr id="8" name="Shape 510">
            <a:extLst>
              <a:ext uri="{FF2B5EF4-FFF2-40B4-BE49-F238E27FC236}">
                <a16:creationId xmlns:a16="http://schemas.microsoft.com/office/drawing/2014/main" id="{944BC312-6806-410A-955B-1226A0F6EF49}"/>
              </a:ext>
            </a:extLst>
          </p:cNvPr>
          <p:cNvSpPr txBox="1"/>
          <p:nvPr/>
        </p:nvSpPr>
        <p:spPr>
          <a:xfrm>
            <a:off x="1547132" y="615949"/>
            <a:ext cx="6049736" cy="4133851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</a:t>
            </a:r>
            <a:r>
              <a:rPr lang="en" sz="20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start httpd</a:t>
            </a:r>
            <a:endParaRPr lang="en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</p:spTree>
    <p:extLst>
      <p:ext uri="{BB962C8B-B14F-4D97-AF65-F5344CB8AC3E}">
        <p14:creationId xmlns:p14="http://schemas.microsoft.com/office/powerpoint/2010/main" val="1642560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-442726"/>
            <a:ext cx="5829300" cy="889351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20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 Works – at scale</a:t>
            </a:r>
          </a:p>
        </p:txBody>
      </p:sp>
      <p:pic>
        <p:nvPicPr>
          <p:cNvPr id="5" name="Shape 519" descr="43-ansible-multi-node-deployment-workflow2.png"/>
          <p:cNvPicPr preferRelativeResize="0"/>
          <p:nvPr/>
        </p:nvPicPr>
        <p:blipFill rotWithShape="1">
          <a:blip r:embed="rId3">
            <a:alphaModFix/>
          </a:blip>
          <a:srcRect l="-4960" r="4960"/>
          <a:stretch/>
        </p:blipFill>
        <p:spPr>
          <a:xfrm>
            <a:off x="-391886" y="342900"/>
            <a:ext cx="9535886" cy="395151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E8D648-867B-4763-BD31-202C77B80555}"/>
              </a:ext>
            </a:extLst>
          </p:cNvPr>
          <p:cNvSpPr txBox="1"/>
          <p:nvPr/>
        </p:nvSpPr>
        <p:spPr>
          <a:xfrm>
            <a:off x="818495" y="4219955"/>
            <a:ext cx="7157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 ansible-playbook </a:t>
            </a:r>
            <a:r>
              <a:rPr lang="en-US" sz="2800" b="1" dirty="0" err="1"/>
              <a:t>simple_playbook.yml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82857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7D9B1F-502B-45F9-B1C6-92BDD7CE7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2401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3AD339-71BC-4E73-8C62-EB14B70F8506}"/>
              </a:ext>
            </a:extLst>
          </p:cNvPr>
          <p:cNvSpPr txBox="1"/>
          <p:nvPr/>
        </p:nvSpPr>
        <p:spPr>
          <a:xfrm>
            <a:off x="2762851" y="4240112"/>
            <a:ext cx="3618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 ansible all -m ping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21527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51FDCC-E35E-4CFE-BF5C-8C9AA0D10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8" y="78874"/>
            <a:ext cx="8937343" cy="4674101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140669D5-52E6-4A38-A2D7-077C905D6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28" y="0"/>
            <a:ext cx="7772400" cy="10287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dirty="0">
                <a:solidFill>
                  <a:schemeClr val="tx1"/>
                </a:solidFill>
                <a:ea typeface="+mj-ea"/>
                <a:cs typeface="+mj-cs"/>
              </a:rPr>
              <a:t>WHAT IS </a:t>
            </a:r>
            <a:r>
              <a:rPr lang="en-US" sz="3200" b="1" dirty="0">
                <a:solidFill>
                  <a:srgbClr val="FF0000"/>
                </a:solidFill>
                <a:ea typeface="+mj-ea"/>
                <a:cs typeface="+mj-cs"/>
              </a:rPr>
              <a:t>ANSIBLE</a:t>
            </a:r>
            <a:r>
              <a:rPr lang="en-US" sz="3200" dirty="0">
                <a:solidFill>
                  <a:schemeClr val="accent6"/>
                </a:solidFill>
                <a:ea typeface="+mj-ea"/>
                <a:cs typeface="+mj-cs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ED4496-6D59-4CF6-B195-00C826E954BE}"/>
              </a:ext>
            </a:extLst>
          </p:cNvPr>
          <p:cNvSpPr txBox="1"/>
          <p:nvPr/>
        </p:nvSpPr>
        <p:spPr>
          <a:xfrm>
            <a:off x="362607" y="1497724"/>
            <a:ext cx="4836580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Automation Engine</a:t>
            </a:r>
          </a:p>
          <a:p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IT Infrastructure</a:t>
            </a:r>
          </a:p>
          <a:p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Networks - F5, Arista, Cisco, </a:t>
            </a:r>
          </a:p>
          <a:p>
            <a:r>
              <a:rPr lang="en-US" sz="2800" dirty="0">
                <a:solidFill>
                  <a:srgbClr val="FF0000"/>
                </a:solidFill>
              </a:rPr>
              <a:t>Juniper, Open </a:t>
            </a:r>
            <a:r>
              <a:rPr lang="en-US" sz="2800" dirty="0" err="1">
                <a:solidFill>
                  <a:srgbClr val="FF0000"/>
                </a:solidFill>
              </a:rPr>
              <a:t>Vswitch</a:t>
            </a:r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VYOS, others</a:t>
            </a:r>
          </a:p>
        </p:txBody>
      </p:sp>
    </p:spTree>
    <p:extLst>
      <p:ext uri="{BB962C8B-B14F-4D97-AF65-F5344CB8AC3E}">
        <p14:creationId xmlns:p14="http://schemas.microsoft.com/office/powerpoint/2010/main" val="189067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06BBF5-657F-444B-BC55-40B3DA760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1299"/>
            <a:ext cx="9144000" cy="392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291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F80656-AC32-4B31-96A2-0FE556B13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037"/>
            <a:ext cx="9144000" cy="528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090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10308D-D354-425A-AF28-5A7694FCB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5" y="170330"/>
            <a:ext cx="7205469" cy="446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50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0B689E-C403-494A-8DFA-568C84FD6777}"/>
              </a:ext>
            </a:extLst>
          </p:cNvPr>
          <p:cNvSpPr txBox="1"/>
          <p:nvPr/>
        </p:nvSpPr>
        <p:spPr>
          <a:xfrm>
            <a:off x="228600" y="99367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AD-Hoc Commands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F811D0-DDDB-4D01-B24A-9DAE9B3F3C33}"/>
              </a:ext>
            </a:extLst>
          </p:cNvPr>
          <p:cNvSpPr txBox="1"/>
          <p:nvPr/>
        </p:nvSpPr>
        <p:spPr>
          <a:xfrm>
            <a:off x="228600" y="812800"/>
            <a:ext cx="798808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# Check all my inventory hosts are ready to be managed</a:t>
            </a:r>
          </a:p>
          <a:p>
            <a:r>
              <a:rPr lang="en-US" sz="2400" dirty="0">
                <a:solidFill>
                  <a:srgbClr val="FF0000"/>
                </a:solidFill>
              </a:rPr>
              <a:t>$ ansible all –m ping</a:t>
            </a:r>
          </a:p>
          <a:p>
            <a:endParaRPr lang="en-US" sz="2400" dirty="0"/>
          </a:p>
          <a:p>
            <a:r>
              <a:rPr lang="en-US" sz="2400" dirty="0"/>
              <a:t># Collect and Display discovered facts for localhost</a:t>
            </a:r>
          </a:p>
          <a:p>
            <a:r>
              <a:rPr lang="en-US" sz="2400" dirty="0">
                <a:solidFill>
                  <a:srgbClr val="FF0000"/>
                </a:solidFill>
              </a:rPr>
              <a:t>$ ansible localhost –m setup</a:t>
            </a:r>
          </a:p>
          <a:p>
            <a:endParaRPr lang="en-US" sz="2400" dirty="0"/>
          </a:p>
          <a:p>
            <a:r>
              <a:rPr lang="en-US" sz="2400" dirty="0"/>
              <a:t># run the uptime command on all hosts in the WEB group</a:t>
            </a:r>
          </a:p>
          <a:p>
            <a:r>
              <a:rPr lang="en-US" sz="2400" dirty="0">
                <a:solidFill>
                  <a:srgbClr val="FF0000"/>
                </a:solidFill>
              </a:rPr>
              <a:t>$ ansible web –m command –a “uptime”</a:t>
            </a:r>
          </a:p>
        </p:txBody>
      </p:sp>
    </p:spTree>
    <p:extLst>
      <p:ext uri="{BB962C8B-B14F-4D97-AF65-F5344CB8AC3E}">
        <p14:creationId xmlns:p14="http://schemas.microsoft.com/office/powerpoint/2010/main" val="108800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516464-F4C9-4497-AF50-DC7E87BFA7AF}"/>
              </a:ext>
            </a:extLst>
          </p:cNvPr>
          <p:cNvSpPr txBox="1"/>
          <p:nvPr/>
        </p:nvSpPr>
        <p:spPr>
          <a:xfrm>
            <a:off x="228600" y="99367"/>
            <a:ext cx="3796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Sidebar: Discovered Facts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7D0F24-92E5-4205-9913-A9A91DB30FB4}"/>
              </a:ext>
            </a:extLst>
          </p:cNvPr>
          <p:cNvSpPr txBox="1"/>
          <p:nvPr/>
        </p:nvSpPr>
        <p:spPr>
          <a:xfrm>
            <a:off x="368301" y="685800"/>
            <a:ext cx="8521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Facts are bits of information derived from examining a host system, these are stored as variables for later use in the play.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B2B397-EA4B-4FF3-A788-E0C6A1F25278}"/>
              </a:ext>
            </a:extLst>
          </p:cNvPr>
          <p:cNvSpPr txBox="1"/>
          <p:nvPr/>
        </p:nvSpPr>
        <p:spPr>
          <a:xfrm>
            <a:off x="469900" y="1473200"/>
            <a:ext cx="4817344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$ ansible localhost –m setup</a:t>
            </a:r>
          </a:p>
          <a:p>
            <a:r>
              <a:rPr lang="en-US" sz="2000" dirty="0"/>
              <a:t>localhost | success &gt;&gt; {</a:t>
            </a:r>
          </a:p>
          <a:p>
            <a:r>
              <a:rPr lang="en-US" sz="2000" dirty="0"/>
              <a:t>   “</a:t>
            </a:r>
            <a:r>
              <a:rPr lang="en-US" sz="2000" dirty="0" err="1"/>
              <a:t>ansible_facts</a:t>
            </a:r>
            <a:r>
              <a:rPr lang="en-US" sz="2000" dirty="0"/>
              <a:t>”: {</a:t>
            </a:r>
          </a:p>
          <a:p>
            <a:r>
              <a:rPr lang="en-US" sz="2000" dirty="0"/>
              <a:t>      “ansible_default_ipv4”: {</a:t>
            </a:r>
          </a:p>
          <a:p>
            <a:r>
              <a:rPr lang="en-US" sz="2000" dirty="0"/>
              <a:t>         “address”: “192.168.1.27”,</a:t>
            </a:r>
          </a:p>
          <a:p>
            <a:r>
              <a:rPr lang="en-US" sz="2000" dirty="0"/>
              <a:t>         “alias”: “wlan0”,</a:t>
            </a:r>
          </a:p>
          <a:p>
            <a:r>
              <a:rPr lang="en-US" sz="2000" dirty="0"/>
              <a:t>         “gateway: “192.168.1.1”,</a:t>
            </a:r>
          </a:p>
          <a:p>
            <a:r>
              <a:rPr lang="en-US" sz="2000" dirty="0"/>
              <a:t>         “interface: “wlan0”,</a:t>
            </a:r>
          </a:p>
          <a:p>
            <a:r>
              <a:rPr lang="en-US" sz="2000" dirty="0"/>
              <a:t>         </a:t>
            </a:r>
            <a:r>
              <a:rPr lang="en-US" sz="2000" dirty="0">
                <a:solidFill>
                  <a:srgbClr val="FF0000"/>
                </a:solidFill>
              </a:rPr>
              <a:t>“</a:t>
            </a:r>
            <a:r>
              <a:rPr lang="en-US" sz="2000" dirty="0" err="1">
                <a:solidFill>
                  <a:srgbClr val="FF0000"/>
                </a:solidFill>
              </a:rPr>
              <a:t>macaddress</a:t>
            </a:r>
            <a:r>
              <a:rPr lang="en-US" sz="2000" dirty="0">
                <a:solidFill>
                  <a:srgbClr val="FF0000"/>
                </a:solidFill>
              </a:rPr>
              <a:t>”: “c4:85:08:3b:a9:16”,</a:t>
            </a:r>
          </a:p>
          <a:p>
            <a:r>
              <a:rPr lang="en-US" sz="2000" dirty="0"/>
              <a:t>         .</a:t>
            </a:r>
          </a:p>
          <a:p>
            <a:r>
              <a:rPr lang="en-US" sz="2000" dirty="0"/>
              <a:t>         .</a:t>
            </a:r>
          </a:p>
        </p:txBody>
      </p:sp>
    </p:spTree>
    <p:extLst>
      <p:ext uri="{BB962C8B-B14F-4D97-AF65-F5344CB8AC3E}">
        <p14:creationId xmlns:p14="http://schemas.microsoft.com/office/powerpoint/2010/main" val="20642886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8C8CC0-47EC-417D-BA5F-EEA62B1F5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241"/>
            <a:ext cx="9144000" cy="467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137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798CD1-0FF5-4CBC-880F-FA099170D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87"/>
            <a:ext cx="9144000" cy="4770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42F311-E815-4FB2-BA24-B5292ADB6F27}"/>
              </a:ext>
            </a:extLst>
          </p:cNvPr>
          <p:cNvSpPr txBox="1"/>
          <p:nvPr/>
        </p:nvSpPr>
        <p:spPr>
          <a:xfrm>
            <a:off x="165100" y="4719315"/>
            <a:ext cx="386035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effectLst/>
                <a:latin typeface="Arial" panose="020B0604020202020204" pitchFamily="34" charset="0"/>
              </a:rPr>
              <a:t>SOURCE: "The Total Economic Impact™ Of Red Hat Ansible Tower, a June 2018 </a:t>
            </a:r>
          </a:p>
          <a:p>
            <a:r>
              <a:rPr lang="en-US" sz="700" dirty="0">
                <a:effectLst/>
                <a:latin typeface="Arial" panose="020B0604020202020204" pitchFamily="34" charset="0"/>
              </a:rPr>
              <a:t>commissioned study conducted by Forrester Consulting </a:t>
            </a:r>
          </a:p>
          <a:p>
            <a:r>
              <a:rPr lang="en-US" sz="700" dirty="0">
                <a:effectLst/>
                <a:latin typeface="Arial" panose="020B0604020202020204" pitchFamily="34" charset="0"/>
              </a:rPr>
              <a:t>on behalf of Red </a:t>
            </a:r>
            <a:r>
              <a:rPr lang="en-US" sz="700" dirty="0" err="1">
                <a:effectLst/>
                <a:latin typeface="Arial" panose="020B0604020202020204" pitchFamily="34" charset="0"/>
              </a:rPr>
              <a:t>Hat."redhat.com</a:t>
            </a:r>
            <a:r>
              <a:rPr lang="en-US" sz="700" dirty="0">
                <a:effectLst/>
                <a:latin typeface="Arial" panose="020B0604020202020204" pitchFamily="34" charset="0"/>
              </a:rPr>
              <a:t>/</a:t>
            </a:r>
            <a:r>
              <a:rPr lang="en-US" sz="700" dirty="0" err="1">
                <a:effectLst/>
                <a:latin typeface="Arial" panose="020B0604020202020204" pitchFamily="34" charset="0"/>
              </a:rPr>
              <a:t>en</a:t>
            </a:r>
            <a:r>
              <a:rPr lang="en-US" sz="700" dirty="0">
                <a:effectLst/>
                <a:latin typeface="Arial" panose="020B0604020202020204" pitchFamily="34" charset="0"/>
              </a:rPr>
              <a:t>/engage/total-economic-impact-ansible-tower-20180710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5974402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E20E6-7DE8-479B-BCA5-5AB73E886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F21D01-1056-4F1B-B8DD-9B53602D6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46"/>
            <a:ext cx="9144000" cy="451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610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774C5D-FC8A-4363-8947-013264942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650" y="1866507"/>
            <a:ext cx="7490700" cy="1410486"/>
          </a:xfrm>
        </p:spPr>
        <p:txBody>
          <a:bodyPr/>
          <a:lstStyle/>
          <a:p>
            <a:pPr algn="ctr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http://3dc6.rhdemo.io/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39A292-054F-4FA1-AE12-BCA46453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Location</a:t>
            </a:r>
          </a:p>
        </p:txBody>
      </p:sp>
    </p:spTree>
    <p:extLst>
      <p:ext uri="{BB962C8B-B14F-4D97-AF65-F5344CB8AC3E}">
        <p14:creationId xmlns:p14="http://schemas.microsoft.com/office/powerpoint/2010/main" val="2044282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80B232-9B23-480B-9885-8D173F789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73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12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US" sz="1500" dirty="0">
                <a:solidFill>
                  <a:schemeClr val="tx1"/>
                </a:solidFill>
                <a:ea typeface="+mj-ea"/>
                <a:cs typeface="+mj-cs"/>
              </a:rPr>
              <a:t>WHAT IS </a:t>
            </a:r>
            <a:r>
              <a:rPr lang="en-US" sz="1500" b="1" dirty="0">
                <a:solidFill>
                  <a:srgbClr val="FF0000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?</a:t>
            </a:r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685800" y="1143001"/>
            <a:ext cx="4591594" cy="28574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It’s an automation engine - </a:t>
            </a:r>
            <a:r>
              <a:rPr lang="en-US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</a:t>
            </a:r>
          </a:p>
          <a:p>
            <a:endParaRPr lang="en-US" sz="1500" dirty="0">
              <a:solidFill>
                <a:schemeClr val="tx2"/>
              </a:solidFill>
              <a:latin typeface="Overpass" charset="0"/>
              <a:ea typeface="Overpass" charset="0"/>
              <a:cs typeface="Overpass" charset="0"/>
            </a:endParaRPr>
          </a:p>
          <a:p>
            <a:pPr marL="0" indent="0">
              <a:buNone/>
            </a:pPr>
            <a:endParaRPr lang="en-US" sz="1500" dirty="0">
              <a:latin typeface="Overpass" charset="0"/>
              <a:ea typeface="Overpass" charset="0"/>
              <a:cs typeface="Overpass" charset="0"/>
            </a:endParaRPr>
          </a:p>
        </p:txBody>
      </p:sp>
      <p:pic>
        <p:nvPicPr>
          <p:cNvPr id="14" name="Picture 13" descr="tower-screen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600" y="2145573"/>
            <a:ext cx="3349442" cy="2571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0"/>
            <a:ext cx="1087344" cy="638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2094" y="2061865"/>
            <a:ext cx="2991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Automate What????</a:t>
            </a:r>
          </a:p>
        </p:txBody>
      </p:sp>
    </p:spTree>
    <p:extLst>
      <p:ext uri="{BB962C8B-B14F-4D97-AF65-F5344CB8AC3E}">
        <p14:creationId xmlns:p14="http://schemas.microsoft.com/office/powerpoint/2010/main" val="137919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AAB724-821F-491D-8521-947963172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59"/>
            <a:ext cx="9144000" cy="453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198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33F17E-EFF2-4271-A4F2-F1765EEF38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FCDC13-BA97-478D-973A-2868E784B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7E3059-504C-4782-8BE4-44E48E174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72"/>
            <a:ext cx="9144000" cy="469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476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222ABB-187C-4D01-8A23-1D3008C00C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02C528-4439-43F9-B8ED-B1C1DE11F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6855D8-68F9-49CE-9875-CB3484656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8"/>
            <a:ext cx="9144000" cy="471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93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0579F4-C7C4-4C85-ABB1-0CFE294EA8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8CDC88-EC08-4850-9C29-77A895E20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EBDEE1-0F6F-4055-B18A-B25D5EF1F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79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870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962BCC-8152-44ED-B2EE-FC25FF9875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7336CB-3555-4572-B409-135ECCEAC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072B43-0D19-47D0-AEBA-E5B19FAF7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77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141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A7032B-9452-4990-92E2-D6FC1B82A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9937"/>
            <a:ext cx="9144000" cy="478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763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6D8378-26AF-4225-AE04-3199547DC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408"/>
            <a:ext cx="9144000" cy="471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079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B8B433-12C9-4FCC-82FD-DC892F242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83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EAA3CF-613F-4BB5-9030-81CAE8AC2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783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567EAB-8E41-41A0-8D54-9A9921B8D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41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8B7C14-FA64-4B58-B755-9069BC38EFE3}"/>
              </a:ext>
            </a:extLst>
          </p:cNvPr>
          <p:cNvSpPr txBox="1"/>
          <p:nvPr/>
        </p:nvSpPr>
        <p:spPr>
          <a:xfrm>
            <a:off x="2152107" y="172144"/>
            <a:ext cx="48397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What Can I Do Using Ansible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2F9DF2-EED4-439A-81DD-5F2B3B023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2806"/>
            <a:ext cx="9144000" cy="407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936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BAD172-CD6D-4616-A289-289C65782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46" y="0"/>
            <a:ext cx="7649308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924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816E9E-AA14-4CDA-97FA-7B80BFA65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81"/>
            <a:ext cx="9144000" cy="470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3414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1C263E-2F3D-4343-8359-83DE72A34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316"/>
            <a:ext cx="9144000" cy="466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428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B6F152-ECFA-4C3F-ABA2-D3E0592AA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11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320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11A00F-6A14-4592-B480-672E8AA80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475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185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0B0081-7F24-42CD-B5FC-F4BB84798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5441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245BA9-D028-44DF-AC82-4E878ACA4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69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5266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D05583-6FBF-4DBA-956E-AFC689921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71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132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286E21-CF1F-4B84-8FEB-3C0F882EA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350"/>
            <a:ext cx="9144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4570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FD3B04-5298-4A59-90D0-C121BC207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73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09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WHAT IS </a:t>
            </a:r>
            <a:r>
              <a:rPr lang="en-US" sz="1500" b="1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?</a:t>
            </a:r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685799" y="1143001"/>
            <a:ext cx="4836459" cy="28574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It’s an automation engine - </a:t>
            </a:r>
            <a:r>
              <a:rPr lang="en-US" sz="15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</a:t>
            </a:r>
          </a:p>
          <a:p>
            <a:endParaRPr lang="en-US" sz="15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It’s an automation language - </a:t>
            </a:r>
            <a:r>
              <a:rPr lang="en-US" sz="15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 Playbooks</a:t>
            </a:r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. </a:t>
            </a:r>
          </a:p>
          <a:p>
            <a:endParaRPr lang="en-US" sz="15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Enterprise framework for controlling, securing and managing your automation – </a:t>
            </a:r>
            <a:r>
              <a:rPr lang="en-US" sz="15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 Tower</a:t>
            </a:r>
          </a:p>
          <a:p>
            <a:pPr marL="0" indent="0">
              <a:buNone/>
            </a:pPr>
            <a:endParaRPr lang="en-US" sz="1500" dirty="0">
              <a:latin typeface="Overpass" charset="0"/>
              <a:ea typeface="Overpass" charset="0"/>
              <a:cs typeface="Overpass" charset="0"/>
            </a:endParaRPr>
          </a:p>
        </p:txBody>
      </p:sp>
      <p:pic>
        <p:nvPicPr>
          <p:cNvPr id="14" name="Picture 13" descr="tower-screen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606" y="2235570"/>
            <a:ext cx="3349442" cy="2571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0"/>
            <a:ext cx="1087344" cy="63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5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277527-A37B-48CD-9311-E908C7122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76" y="0"/>
            <a:ext cx="7914048" cy="471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5746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9CD9B4-F0E1-4F53-AC57-4CCDB6A19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81" y="0"/>
            <a:ext cx="7483038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073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907C1D-0FCD-4000-B49C-CB4F6BD7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83" y="0"/>
            <a:ext cx="8397033" cy="46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1727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43F848-E2DB-46E7-B328-DBF2EE397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71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268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BBC088-6EF3-4AF7-ADED-0FB659931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74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0802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02153E-CC41-43BD-8877-4EC83E0A65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31EC4C-F9CD-4869-A831-DBFE83B67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924AB0-A964-4D92-8B95-B086FC8E7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64" y="0"/>
            <a:ext cx="8398472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368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7A9FEC-B0BB-4824-85FC-EF9758248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DC9622-6C43-4137-9CCD-A0B42A0D5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A0D243-38E6-4221-9484-875264529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71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426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AB6EE6-3572-4D0C-A77D-89542B555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52AB03-E36E-45D1-A421-11454E00F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769EB4-8B68-4D96-9EF3-3581C388D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9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652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AB6EE6-3572-4D0C-A77D-89542B555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52AB03-E36E-45D1-A421-11454E00F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AA229-6A4E-43F1-8490-30ED7FCA0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71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8480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AB6EE6-3572-4D0C-A77D-89542B555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52AB03-E36E-45D1-A421-11454E00F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C5D1C8-6875-4AA2-ACAD-380A6148B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64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641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6"/>
          <p:cNvSpPr>
            <a:spLocks noGrp="1"/>
          </p:cNvSpPr>
          <p:nvPr>
            <p:ph type="title"/>
          </p:nvPr>
        </p:nvSpPr>
        <p:spPr>
          <a:xfrm>
            <a:off x="205163" y="184479"/>
            <a:ext cx="2264553" cy="1176269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rgbClr val="5BBDBF"/>
                </a:solidFill>
                <a:latin typeface="Overpass" charset="0"/>
                <a:ea typeface="Overpass" charset="0"/>
                <a:cs typeface="Overpass" charset="0"/>
              </a:rPr>
              <a:t>SIMPLE</a:t>
            </a:r>
            <a:endParaRPr lang="en-US" sz="1500" dirty="0">
              <a:solidFill>
                <a:srgbClr val="5BBDBF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0" name="Title 6"/>
          <p:cNvSpPr txBox="1">
            <a:spLocks/>
          </p:cNvSpPr>
          <p:nvPr/>
        </p:nvSpPr>
        <p:spPr>
          <a:xfrm>
            <a:off x="3334057" y="256155"/>
            <a:ext cx="2260712" cy="1176269"/>
          </a:xfrm>
          <a:prstGeom prst="rect">
            <a:avLst/>
          </a:prstGeom>
        </p:spPr>
        <p:txBody>
          <a:bodyPr vert="horz" lIns="68580" tIns="34290" rIns="68580" bIns="34290" rtlCol="0" anchor="b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all">
                <a:solidFill>
                  <a:schemeClr val="bg1"/>
                </a:solidFill>
                <a:latin typeface="Open Sans"/>
                <a:ea typeface="+mj-ea"/>
                <a:cs typeface="+mj-cs"/>
              </a:defRPr>
            </a:lvl1pPr>
          </a:lstStyle>
          <a:p>
            <a:pPr algn="ctr"/>
            <a:r>
              <a:rPr lang="en-US" sz="2000" b="0" dirty="0">
                <a:solidFill>
                  <a:srgbClr val="5BBDBF"/>
                </a:solidFill>
                <a:latin typeface="Overpass" charset="0"/>
                <a:ea typeface="Overpass" charset="0"/>
                <a:cs typeface="Overpass" charset="0"/>
              </a:rPr>
              <a:t>POWERFUL</a:t>
            </a:r>
            <a:endParaRPr lang="en-US" sz="1500" b="0" dirty="0">
              <a:solidFill>
                <a:srgbClr val="5BBDBF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1" name="Title 6"/>
          <p:cNvSpPr txBox="1">
            <a:spLocks/>
          </p:cNvSpPr>
          <p:nvPr/>
        </p:nvSpPr>
        <p:spPr>
          <a:xfrm>
            <a:off x="6424504" y="279304"/>
            <a:ext cx="2136089" cy="1176269"/>
          </a:xfrm>
          <a:prstGeom prst="rect">
            <a:avLst/>
          </a:prstGeom>
        </p:spPr>
        <p:txBody>
          <a:bodyPr vert="horz" lIns="68580" tIns="34290" rIns="68580" bIns="34290" rtlCol="0" anchor="b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all">
                <a:solidFill>
                  <a:schemeClr val="bg1"/>
                </a:solidFill>
                <a:latin typeface="Open Sans"/>
                <a:ea typeface="+mj-ea"/>
                <a:cs typeface="+mj-cs"/>
              </a:defRPr>
            </a:lvl1pPr>
          </a:lstStyle>
          <a:p>
            <a:pPr algn="ctr"/>
            <a:r>
              <a:rPr lang="en-US" sz="2000" b="0" dirty="0">
                <a:solidFill>
                  <a:srgbClr val="5BBDBF"/>
                </a:solidFill>
                <a:latin typeface="Overpass" charset="0"/>
                <a:ea typeface="Overpass" charset="0"/>
                <a:cs typeface="Overpass" charset="0"/>
              </a:rPr>
              <a:t>Agentless</a:t>
            </a:r>
            <a:endParaRPr lang="en-US" sz="1500" b="0" dirty="0">
              <a:solidFill>
                <a:srgbClr val="5BBDBF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2" name="AutoShape 2"/>
          <p:cNvSpPr>
            <a:spLocks/>
          </p:cNvSpPr>
          <p:nvPr/>
        </p:nvSpPr>
        <p:spPr bwMode="auto">
          <a:xfrm>
            <a:off x="3670854" y="1432931"/>
            <a:ext cx="1938052" cy="272238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8575" tIns="28575" rIns="28575" bIns="28575"/>
          <a:lstStyle/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20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Configuration management</a:t>
            </a:r>
            <a:endParaRPr lang="en-US" sz="20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20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App deployment</a:t>
            </a:r>
            <a:endParaRPr lang="en-US" sz="20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20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Workflow orchestration</a:t>
            </a:r>
            <a:endParaRPr lang="en-US" sz="20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20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Orchestrate the app lifecycle</a:t>
            </a:r>
            <a:endParaRPr lang="en-US" sz="2000" b="1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3" name="AutoShape 3"/>
          <p:cNvSpPr>
            <a:spLocks/>
          </p:cNvSpPr>
          <p:nvPr/>
        </p:nvSpPr>
        <p:spPr bwMode="auto">
          <a:xfrm>
            <a:off x="515617" y="1480089"/>
            <a:ext cx="1857743" cy="2961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8575" tIns="28575" rIns="28575" bIns="28575"/>
          <a:lstStyle/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8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Human readable automation</a:t>
            </a:r>
            <a:endParaRPr lang="en-US" sz="28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8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No special coding skills needed</a:t>
            </a:r>
            <a:endParaRPr lang="en-US" sz="28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8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Tasks executed in order</a:t>
            </a:r>
            <a:endParaRPr lang="en-US" sz="28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8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Get productive quickly</a:t>
            </a:r>
            <a:endParaRPr lang="en-US" sz="2800" b="1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4" name="AutoShape 4"/>
          <p:cNvSpPr>
            <a:spLocks/>
          </p:cNvSpPr>
          <p:nvPr/>
        </p:nvSpPr>
        <p:spPr bwMode="auto">
          <a:xfrm>
            <a:off x="6684731" y="1461739"/>
            <a:ext cx="1905000" cy="269357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8575" tIns="28575" rIns="28575" bIns="28575"/>
          <a:lstStyle/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20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Agentless architecture</a:t>
            </a: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20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Uses </a:t>
            </a:r>
            <a:r>
              <a:rPr lang="en-US" sz="2000" dirty="0" err="1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OpenSSH</a:t>
            </a:r>
            <a:r>
              <a:rPr lang="en-US" sz="20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 &amp; </a:t>
            </a:r>
            <a:r>
              <a:rPr lang="en-US" sz="2000" dirty="0" err="1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WinRM</a:t>
            </a:r>
            <a:endParaRPr lang="en-US" sz="20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20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More efficient &amp; more secure</a:t>
            </a:r>
            <a:endParaRPr lang="en-US" sz="2000" b="1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cxnSp>
        <p:nvCxnSpPr>
          <p:cNvPr id="18" name="Straight Connector 17"/>
          <p:cNvCxnSpPr>
            <a:cxnSpLocks/>
          </p:cNvCxnSpPr>
          <p:nvPr/>
        </p:nvCxnSpPr>
        <p:spPr>
          <a:xfrm flipH="1">
            <a:off x="2900368" y="354474"/>
            <a:ext cx="28576" cy="4087153"/>
          </a:xfrm>
          <a:prstGeom prst="line">
            <a:avLst/>
          </a:prstGeom>
          <a:noFill/>
          <a:ln w="6350">
            <a:solidFill>
              <a:srgbClr val="5BBDBF"/>
            </a:solidFill>
            <a:round/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5947941" y="354474"/>
            <a:ext cx="0" cy="4087153"/>
          </a:xfrm>
          <a:prstGeom prst="line">
            <a:avLst/>
          </a:prstGeom>
          <a:noFill/>
          <a:ln w="6350">
            <a:solidFill>
              <a:srgbClr val="5BBDBF"/>
            </a:solidFill>
            <a:round/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34" y="332048"/>
            <a:ext cx="374018" cy="571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786" y="389923"/>
            <a:ext cx="396109" cy="5143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292" y="423924"/>
            <a:ext cx="530159" cy="5153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0"/>
            <a:ext cx="1087344" cy="63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6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AB6EE6-3572-4D0C-A77D-89542B555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952500"/>
            <a:ext cx="3002350" cy="3356651"/>
          </a:xfrm>
        </p:spPr>
        <p:txBody>
          <a:bodyPr/>
          <a:lstStyle/>
          <a:p>
            <a:pPr>
              <a:buNone/>
            </a:pPr>
            <a:r>
              <a:rPr lang="en-US" sz="1800" b="1" dirty="0"/>
              <a:t>Get Started</a:t>
            </a:r>
          </a:p>
          <a:p>
            <a:pPr>
              <a:buNone/>
            </a:pPr>
            <a:r>
              <a:rPr lang="en-US" dirty="0">
                <a:hlinkClick r:id="rId2"/>
              </a:rPr>
              <a:t>ansible.com/get-started</a:t>
            </a:r>
            <a:endParaRPr lang="en-US" dirty="0"/>
          </a:p>
          <a:p>
            <a:pPr>
              <a:buNone/>
            </a:pPr>
            <a:r>
              <a:rPr lang="en-US" dirty="0">
                <a:hlinkClick r:id="rId3"/>
              </a:rPr>
              <a:t>ansible.com/tower-trial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sz="1800" b="1" dirty="0"/>
              <a:t>Workshops and Training</a:t>
            </a:r>
          </a:p>
          <a:p>
            <a:pPr>
              <a:buNone/>
            </a:pPr>
            <a:r>
              <a:rPr lang="en-US" dirty="0">
                <a:hlinkClick r:id="rId4"/>
              </a:rPr>
              <a:t>ansible.com/workshops</a:t>
            </a:r>
            <a:endParaRPr lang="en-US" dirty="0"/>
          </a:p>
          <a:p>
            <a:pPr>
              <a:buNone/>
            </a:pPr>
            <a:r>
              <a:rPr lang="en-US" dirty="0">
                <a:hlinkClick r:id="rId5"/>
              </a:rPr>
              <a:t>Red Hat Training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52AB03-E36E-45D1-A421-11454E00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73025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Next Steps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CBBBCC6-CA33-4C24-9990-654E4FF739FC}"/>
              </a:ext>
            </a:extLst>
          </p:cNvPr>
          <p:cNvSpPr txBox="1">
            <a:spLocks/>
          </p:cNvSpPr>
          <p:nvPr/>
        </p:nvSpPr>
        <p:spPr>
          <a:xfrm>
            <a:off x="4935150" y="952499"/>
            <a:ext cx="2646750" cy="33566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Char char="●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Char char="○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Char char="■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Char char="●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Char char="○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Char char="■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Char char="●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Char char="○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Char char="■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>
              <a:buFont typeface="Proxima Nova"/>
              <a:buNone/>
            </a:pPr>
            <a:r>
              <a:rPr lang="en-US" sz="1800" b="1" dirty="0"/>
              <a:t>Join the Community</a:t>
            </a:r>
          </a:p>
          <a:p>
            <a:pPr>
              <a:buFont typeface="Proxima Nova"/>
              <a:buNone/>
            </a:pPr>
            <a:r>
              <a:rPr lang="en-US" dirty="0">
                <a:hlinkClick r:id="rId6"/>
              </a:rPr>
              <a:t>ansible.com/community</a:t>
            </a:r>
            <a:endParaRPr lang="en-US" dirty="0"/>
          </a:p>
          <a:p>
            <a:pPr>
              <a:buFont typeface="Proxima Nova"/>
              <a:buNone/>
            </a:pPr>
            <a:endParaRPr lang="en-US" dirty="0"/>
          </a:p>
          <a:p>
            <a:pPr>
              <a:buFont typeface="Proxima Nova"/>
              <a:buNone/>
            </a:pPr>
            <a:endParaRPr lang="en-US" dirty="0"/>
          </a:p>
          <a:p>
            <a:pPr>
              <a:buFont typeface="Proxima Nova"/>
              <a:buNone/>
            </a:pPr>
            <a:endParaRPr lang="en-US" sz="1800" b="1" dirty="0"/>
          </a:p>
          <a:p>
            <a:pPr>
              <a:buFont typeface="Proxima Nova"/>
              <a:buNone/>
            </a:pPr>
            <a:r>
              <a:rPr lang="en-US" sz="1800" b="1" dirty="0"/>
              <a:t>Share Your Story</a:t>
            </a:r>
          </a:p>
          <a:p>
            <a:pPr>
              <a:buFont typeface="Proxima Nova"/>
              <a:buNone/>
            </a:pPr>
            <a:r>
              <a:rPr lang="en-US" dirty="0">
                <a:hlinkClick r:id="rId7"/>
              </a:rPr>
              <a:t>Follow </a:t>
            </a:r>
            <a:r>
              <a:rPr lang="en-US" dirty="0" err="1">
                <a:hlinkClick r:id="rId7"/>
              </a:rPr>
              <a:t>Us@Ansible</a:t>
            </a:r>
            <a:endParaRPr lang="en-US" dirty="0"/>
          </a:p>
          <a:p>
            <a:pPr>
              <a:buFont typeface="Proxima Nova"/>
              <a:buNone/>
            </a:pPr>
            <a:r>
              <a:rPr lang="en-US" dirty="0">
                <a:hlinkClick r:id="rId8"/>
              </a:rPr>
              <a:t>Friend Us On Facebook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463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Shape 1173"/>
          <p:cNvSpPr txBox="1">
            <a:spLocks noGrp="1"/>
          </p:cNvSpPr>
          <p:nvPr>
            <p:ph type="title"/>
          </p:nvPr>
        </p:nvSpPr>
        <p:spPr>
          <a:xfrm>
            <a:off x="1786275" y="1895025"/>
            <a:ext cx="5938800" cy="121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THANK YOU</a:t>
            </a:r>
          </a:p>
        </p:txBody>
      </p:sp>
      <p:sp>
        <p:nvSpPr>
          <p:cNvPr id="1174" name="Shape 1174"/>
          <p:cNvSpPr txBox="1">
            <a:spLocks noGrp="1"/>
          </p:cNvSpPr>
          <p:nvPr>
            <p:ph type="subTitle" idx="1"/>
          </p:nvPr>
        </p:nvSpPr>
        <p:spPr>
          <a:xfrm>
            <a:off x="2276725" y="3264787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plus.google.com/+RedHat</a:t>
            </a:r>
          </a:p>
        </p:txBody>
      </p:sp>
      <p:sp>
        <p:nvSpPr>
          <p:cNvPr id="1175" name="Shape 1175"/>
          <p:cNvSpPr txBox="1">
            <a:spLocks noGrp="1"/>
          </p:cNvSpPr>
          <p:nvPr>
            <p:ph type="subTitle" idx="2"/>
          </p:nvPr>
        </p:nvSpPr>
        <p:spPr>
          <a:xfrm>
            <a:off x="2276725" y="3732403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linkedin.com/company/red-hat</a:t>
            </a:r>
          </a:p>
        </p:txBody>
      </p:sp>
      <p:sp>
        <p:nvSpPr>
          <p:cNvPr id="1176" name="Shape 1176"/>
          <p:cNvSpPr txBox="1">
            <a:spLocks noGrp="1"/>
          </p:cNvSpPr>
          <p:nvPr>
            <p:ph type="subTitle" idx="3"/>
          </p:nvPr>
        </p:nvSpPr>
        <p:spPr>
          <a:xfrm>
            <a:off x="2276725" y="4196878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youtube.com/user/RedHatVideos</a:t>
            </a:r>
          </a:p>
        </p:txBody>
      </p:sp>
      <p:sp>
        <p:nvSpPr>
          <p:cNvPr id="1177" name="Shape 1177"/>
          <p:cNvSpPr txBox="1">
            <a:spLocks noGrp="1"/>
          </p:cNvSpPr>
          <p:nvPr>
            <p:ph type="subTitle" idx="4"/>
          </p:nvPr>
        </p:nvSpPr>
        <p:spPr>
          <a:xfrm>
            <a:off x="5069150" y="3264787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facebook.com/redhatinc</a:t>
            </a:r>
          </a:p>
        </p:txBody>
      </p:sp>
      <p:sp>
        <p:nvSpPr>
          <p:cNvPr id="1178" name="Shape 1178"/>
          <p:cNvSpPr txBox="1">
            <a:spLocks noGrp="1"/>
          </p:cNvSpPr>
          <p:nvPr>
            <p:ph type="subTitle" idx="5"/>
          </p:nvPr>
        </p:nvSpPr>
        <p:spPr>
          <a:xfrm>
            <a:off x="5069150" y="3732403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twitter.com/RedHatNews</a:t>
            </a:r>
          </a:p>
        </p:txBody>
      </p:sp>
    </p:spTree>
    <p:extLst>
      <p:ext uri="{BB962C8B-B14F-4D97-AF65-F5344CB8AC3E}">
        <p14:creationId xmlns:p14="http://schemas.microsoft.com/office/powerpoint/2010/main" val="2091150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AD7065-D26A-440A-9AB0-C66A3D25B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53" y="1"/>
            <a:ext cx="7270376" cy="459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76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F1A9C9-4A58-42A3-AD9B-A14BFF542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61" y="70338"/>
            <a:ext cx="8418617" cy="473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01040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Titl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13022</TotalTime>
  <Words>1581</Words>
  <Application>Microsoft Office PowerPoint</Application>
  <PresentationFormat>On-screen Show (16:9)</PresentationFormat>
  <Paragraphs>250</Paragraphs>
  <Slides>71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71</vt:i4>
      </vt:variant>
    </vt:vector>
  </HeadingPairs>
  <TitlesOfParts>
    <vt:vector size="79" baseType="lpstr">
      <vt:lpstr>Proxima Nova</vt:lpstr>
      <vt:lpstr>Overpass</vt:lpstr>
      <vt:lpstr>Times New Roman</vt:lpstr>
      <vt:lpstr>Arial</vt:lpstr>
      <vt:lpstr>Courier New</vt:lpstr>
      <vt:lpstr>simple-light-2</vt:lpstr>
      <vt:lpstr>Content</vt:lpstr>
      <vt:lpstr>Title</vt:lpstr>
      <vt:lpstr>Ansible Automation Platform</vt:lpstr>
      <vt:lpstr>PowerPoint Presentation</vt:lpstr>
      <vt:lpstr>WHAT IS ANSIBLE?</vt:lpstr>
      <vt:lpstr>WHAT IS ANSIBLE?</vt:lpstr>
      <vt:lpstr>PowerPoint Presentation</vt:lpstr>
      <vt:lpstr>WHAT IS ANSIBLE?</vt:lpstr>
      <vt:lpstr>SIMPLE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ANSIBLE Works – Simplicity – Command Line</vt:lpstr>
      <vt:lpstr>How ANSIBLE Works – Simplicity - playbook</vt:lpstr>
      <vt:lpstr>How ANSIBLE Works – Inventory file example</vt:lpstr>
      <vt:lpstr>How ANSIBLE Works – Playbook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ANSIBLE Works – at scale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 Location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AUTOMATION USING  DOCKER, KUBERNETES AND OPENSHIFT</dc:title>
  <dc:subject/>
  <dc:creator/>
  <cp:keywords/>
  <dc:description/>
  <cp:lastModifiedBy>jgarrett</cp:lastModifiedBy>
  <cp:revision>133</cp:revision>
  <dcterms:modified xsi:type="dcterms:W3CDTF">2020-07-15T13:26:41Z</dcterms:modified>
  <cp:category/>
</cp:coreProperties>
</file>